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601200" cy="12801600" type="A3"/>
  <p:notesSz cx="6858000" cy="9144000"/>
  <p:defaultTextStyle>
    <a:defPPr>
      <a:defRPr lang="fa-IR"/>
    </a:defPPr>
    <a:lvl1pPr marL="0" algn="r" defTabSz="1280160" rtl="1" eaLnBrk="1" latinLnBrk="0" hangingPunct="1">
      <a:defRPr sz="2500" kern="1200">
        <a:solidFill>
          <a:schemeClr val="tx1"/>
        </a:solidFill>
        <a:latin typeface="+mn-lt"/>
        <a:ea typeface="+mn-ea"/>
        <a:cs typeface="+mn-cs"/>
      </a:defRPr>
    </a:lvl1pPr>
    <a:lvl2pPr marL="640080" algn="r" defTabSz="1280160" rtl="1" eaLnBrk="1" latinLnBrk="0" hangingPunct="1">
      <a:defRPr sz="2500" kern="1200">
        <a:solidFill>
          <a:schemeClr val="tx1"/>
        </a:solidFill>
        <a:latin typeface="+mn-lt"/>
        <a:ea typeface="+mn-ea"/>
        <a:cs typeface="+mn-cs"/>
      </a:defRPr>
    </a:lvl2pPr>
    <a:lvl3pPr marL="1280160" algn="r" defTabSz="1280160" rtl="1" eaLnBrk="1" latinLnBrk="0" hangingPunct="1">
      <a:defRPr sz="2500" kern="1200">
        <a:solidFill>
          <a:schemeClr val="tx1"/>
        </a:solidFill>
        <a:latin typeface="+mn-lt"/>
        <a:ea typeface="+mn-ea"/>
        <a:cs typeface="+mn-cs"/>
      </a:defRPr>
    </a:lvl3pPr>
    <a:lvl4pPr marL="1920240" algn="r" defTabSz="1280160" rtl="1" eaLnBrk="1" latinLnBrk="0" hangingPunct="1">
      <a:defRPr sz="2500" kern="1200">
        <a:solidFill>
          <a:schemeClr val="tx1"/>
        </a:solidFill>
        <a:latin typeface="+mn-lt"/>
        <a:ea typeface="+mn-ea"/>
        <a:cs typeface="+mn-cs"/>
      </a:defRPr>
    </a:lvl4pPr>
    <a:lvl5pPr marL="2560320" algn="r" defTabSz="1280160" rtl="1" eaLnBrk="1" latinLnBrk="0" hangingPunct="1">
      <a:defRPr sz="2500" kern="1200">
        <a:solidFill>
          <a:schemeClr val="tx1"/>
        </a:solidFill>
        <a:latin typeface="+mn-lt"/>
        <a:ea typeface="+mn-ea"/>
        <a:cs typeface="+mn-cs"/>
      </a:defRPr>
    </a:lvl5pPr>
    <a:lvl6pPr marL="3200400" algn="r" defTabSz="1280160" rtl="1" eaLnBrk="1" latinLnBrk="0" hangingPunct="1">
      <a:defRPr sz="2500" kern="1200">
        <a:solidFill>
          <a:schemeClr val="tx1"/>
        </a:solidFill>
        <a:latin typeface="+mn-lt"/>
        <a:ea typeface="+mn-ea"/>
        <a:cs typeface="+mn-cs"/>
      </a:defRPr>
    </a:lvl6pPr>
    <a:lvl7pPr marL="3840480" algn="r" defTabSz="1280160" rtl="1" eaLnBrk="1" latinLnBrk="0" hangingPunct="1">
      <a:defRPr sz="2500" kern="1200">
        <a:solidFill>
          <a:schemeClr val="tx1"/>
        </a:solidFill>
        <a:latin typeface="+mn-lt"/>
        <a:ea typeface="+mn-ea"/>
        <a:cs typeface="+mn-cs"/>
      </a:defRPr>
    </a:lvl7pPr>
    <a:lvl8pPr marL="4480560" algn="r" defTabSz="1280160" rtl="1" eaLnBrk="1" latinLnBrk="0" hangingPunct="1">
      <a:defRPr sz="2500" kern="1200">
        <a:solidFill>
          <a:schemeClr val="tx1"/>
        </a:solidFill>
        <a:latin typeface="+mn-lt"/>
        <a:ea typeface="+mn-ea"/>
        <a:cs typeface="+mn-cs"/>
      </a:defRPr>
    </a:lvl8pPr>
    <a:lvl9pPr marL="5120640" algn="r" defTabSz="1280160" rtl="1"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128" y="-642"/>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6"/>
            <a:ext cx="8161020" cy="2744046"/>
          </a:xfrm>
        </p:spPr>
        <p:txBody>
          <a:bodyPr/>
          <a:lstStyle/>
          <a:p>
            <a:r>
              <a:rPr lang="en-US" smtClean="0"/>
              <a:t>Click to edit Master title style</a:t>
            </a:r>
            <a:endParaRPr lang="fa-IR"/>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1443/09/19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347583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1443/09/19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195849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512660"/>
            <a:ext cx="2160270" cy="10922846"/>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80060" y="512660"/>
            <a:ext cx="6320790" cy="109228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1443/09/19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4260861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C78EB83-9349-426F-B126-78A4711E16C2}" type="datetimeFigureOut">
              <a:rPr lang="fa-IR" smtClean="0"/>
              <a:t>1443/09/19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4125898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r">
              <a:defRPr sz="5600" b="1" cap="all"/>
            </a:lvl1pPr>
          </a:lstStyle>
          <a:p>
            <a:r>
              <a:rPr lang="en-US" smtClean="0"/>
              <a:t>Click to edit Master title style</a:t>
            </a:r>
            <a:endParaRPr lang="fa-IR"/>
          </a:p>
        </p:txBody>
      </p:sp>
      <p:sp>
        <p:nvSpPr>
          <p:cNvPr id="3" name="Text Placeholder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78EB83-9349-426F-B126-78A4711E16C2}" type="datetimeFigureOut">
              <a:rPr lang="fa-IR" smtClean="0"/>
              <a:t>1443/09/19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248407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8006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88061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CC78EB83-9349-426F-B126-78A4711E16C2}" type="datetimeFigureOut">
              <a:rPr lang="fa-IR" smtClean="0"/>
              <a:t>1443/09/19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982909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CC78EB83-9349-426F-B126-78A4711E16C2}" type="datetimeFigureOut">
              <a:rPr lang="fa-IR" smtClean="0"/>
              <a:t>1443/09/19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93531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CC78EB83-9349-426F-B126-78A4711E16C2}" type="datetimeFigureOut">
              <a:rPr lang="fa-IR" smtClean="0"/>
              <a:t>1443/09/19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1194302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8EB83-9349-426F-B126-78A4711E16C2}" type="datetimeFigureOut">
              <a:rPr lang="fa-IR" smtClean="0"/>
              <a:t>1443/09/19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271357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1" y="509694"/>
            <a:ext cx="3158729" cy="2169160"/>
          </a:xfrm>
        </p:spPr>
        <p:txBody>
          <a:bodyPr anchor="b"/>
          <a:lstStyle>
            <a:lvl1pPr algn="r">
              <a:defRPr sz="2800" b="1"/>
            </a:lvl1pPr>
          </a:lstStyle>
          <a:p>
            <a:r>
              <a:rPr lang="en-US" smtClean="0"/>
              <a:t>Click to edit Master title style</a:t>
            </a:r>
            <a:endParaRPr lang="fa-IR"/>
          </a:p>
        </p:txBody>
      </p:sp>
      <p:sp>
        <p:nvSpPr>
          <p:cNvPr id="3" name="Content Placeholder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8EB83-9349-426F-B126-78A4711E16C2}" type="datetimeFigureOut">
              <a:rPr lang="fa-IR" smtClean="0"/>
              <a:t>1443/09/19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1292896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1"/>
            <a:ext cx="5760720" cy="1057911"/>
          </a:xfrm>
        </p:spPr>
        <p:txBody>
          <a:bodyPr anchor="b"/>
          <a:lstStyle>
            <a:lvl1pPr algn="r">
              <a:defRPr sz="2800" b="1"/>
            </a:lvl1pPr>
          </a:lstStyle>
          <a:p>
            <a:r>
              <a:rPr lang="en-US" smtClean="0"/>
              <a:t>Click to edit Master title style</a:t>
            </a:r>
            <a:endParaRPr lang="fa-IR"/>
          </a:p>
        </p:txBody>
      </p:sp>
      <p:sp>
        <p:nvSpPr>
          <p:cNvPr id="3" name="Picture Placeholder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fa-IR"/>
          </a:p>
        </p:txBody>
      </p:sp>
      <p:sp>
        <p:nvSpPr>
          <p:cNvPr id="4" name="Text Placeholder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8EB83-9349-426F-B126-78A4711E16C2}" type="datetimeFigureOut">
              <a:rPr lang="fa-IR" smtClean="0"/>
              <a:t>1443/09/19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661BD65-5E96-47CC-AC99-5B46D4CBC2AC}" type="slidenum">
              <a:rPr lang="fa-IR" smtClean="0"/>
              <a:t>‹#›</a:t>
            </a:fld>
            <a:endParaRPr lang="fa-IR"/>
          </a:p>
        </p:txBody>
      </p:sp>
    </p:spTree>
    <p:extLst>
      <p:ext uri="{BB962C8B-B14F-4D97-AF65-F5344CB8AC3E}">
        <p14:creationId xmlns:p14="http://schemas.microsoft.com/office/powerpoint/2010/main" val="89533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128016" tIns="64008" rIns="128016" bIns="64008"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80060" y="2987042"/>
            <a:ext cx="8641080" cy="8448464"/>
          </a:xfrm>
          <a:prstGeom prst="rect">
            <a:avLst/>
          </a:prstGeom>
        </p:spPr>
        <p:txBody>
          <a:bodyPr vert="horz" lIns="128016" tIns="64008" rIns="128016" bIns="64008"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880860" y="11865188"/>
            <a:ext cx="2240280" cy="681566"/>
          </a:xfrm>
          <a:prstGeom prst="rect">
            <a:avLst/>
          </a:prstGeom>
        </p:spPr>
        <p:txBody>
          <a:bodyPr vert="horz" lIns="128016" tIns="64008" rIns="128016" bIns="64008" rtlCol="1" anchor="ctr"/>
          <a:lstStyle>
            <a:lvl1pPr algn="r">
              <a:defRPr sz="1700">
                <a:solidFill>
                  <a:schemeClr val="tx1">
                    <a:tint val="75000"/>
                  </a:schemeClr>
                </a:solidFill>
              </a:defRPr>
            </a:lvl1pPr>
          </a:lstStyle>
          <a:p>
            <a:fld id="{CC78EB83-9349-426F-B126-78A4711E16C2}" type="datetimeFigureOut">
              <a:rPr lang="fa-IR" smtClean="0"/>
              <a:t>1443/09/19</a:t>
            </a:fld>
            <a:endParaRPr lang="fa-IR"/>
          </a:p>
        </p:txBody>
      </p:sp>
      <p:sp>
        <p:nvSpPr>
          <p:cNvPr id="5" name="Footer Placeholder 4"/>
          <p:cNvSpPr>
            <a:spLocks noGrp="1"/>
          </p:cNvSpPr>
          <p:nvPr>
            <p:ph type="ftr" sz="quarter" idx="3"/>
          </p:nvPr>
        </p:nvSpPr>
        <p:spPr>
          <a:xfrm>
            <a:off x="3280410" y="11865188"/>
            <a:ext cx="3040380" cy="681566"/>
          </a:xfrm>
          <a:prstGeom prst="rect">
            <a:avLst/>
          </a:prstGeom>
        </p:spPr>
        <p:txBody>
          <a:bodyPr vert="horz" lIns="128016" tIns="64008" rIns="128016" bIns="64008" rtlCol="1" anchor="ctr"/>
          <a:lstStyle>
            <a:lvl1pPr algn="ctr">
              <a:defRPr sz="17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80060" y="11865188"/>
            <a:ext cx="2240280" cy="681566"/>
          </a:xfrm>
          <a:prstGeom prst="rect">
            <a:avLst/>
          </a:prstGeom>
        </p:spPr>
        <p:txBody>
          <a:bodyPr vert="horz" lIns="128016" tIns="64008" rIns="128016" bIns="64008" rtlCol="1" anchor="ctr"/>
          <a:lstStyle>
            <a:lvl1pPr algn="l">
              <a:defRPr sz="1700">
                <a:solidFill>
                  <a:schemeClr val="tx1">
                    <a:tint val="75000"/>
                  </a:schemeClr>
                </a:solidFill>
              </a:defRPr>
            </a:lvl1pPr>
          </a:lstStyle>
          <a:p>
            <a:fld id="{C661BD65-5E96-47CC-AC99-5B46D4CBC2AC}" type="slidenum">
              <a:rPr lang="fa-IR" smtClean="0"/>
              <a:t>‹#›</a:t>
            </a:fld>
            <a:endParaRPr lang="fa-IR"/>
          </a:p>
        </p:txBody>
      </p:sp>
    </p:spTree>
    <p:extLst>
      <p:ext uri="{BB962C8B-B14F-4D97-AF65-F5344CB8AC3E}">
        <p14:creationId xmlns:p14="http://schemas.microsoft.com/office/powerpoint/2010/main" val="4245681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1" eaLnBrk="1" latinLnBrk="0" hangingPunct="1">
        <a:spcBef>
          <a:spcPct val="0"/>
        </a:spcBef>
        <a:buNone/>
        <a:defRPr sz="6200" kern="1200">
          <a:solidFill>
            <a:schemeClr val="tx1"/>
          </a:solidFill>
          <a:latin typeface="+mj-lt"/>
          <a:ea typeface="+mj-ea"/>
          <a:cs typeface="+mj-cs"/>
        </a:defRPr>
      </a:lvl1pPr>
    </p:titleStyle>
    <p:bodyStyle>
      <a:lvl1pPr marL="480060" indent="-480060" algn="r" defTabSz="1280160" rtl="1"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r" defTabSz="1280160" rtl="1"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r" defTabSz="1280160" rtl="1"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r" defTabSz="128016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fa-IR"/>
      </a:defPPr>
      <a:lvl1pPr marL="0" algn="r" defTabSz="1280160" rtl="1" eaLnBrk="1" latinLnBrk="0" hangingPunct="1">
        <a:defRPr sz="2500" kern="1200">
          <a:solidFill>
            <a:schemeClr val="tx1"/>
          </a:solidFill>
          <a:latin typeface="+mn-lt"/>
          <a:ea typeface="+mn-ea"/>
          <a:cs typeface="+mn-cs"/>
        </a:defRPr>
      </a:lvl1pPr>
      <a:lvl2pPr marL="640080" algn="r" defTabSz="1280160" rtl="1" eaLnBrk="1" latinLnBrk="0" hangingPunct="1">
        <a:defRPr sz="2500" kern="1200">
          <a:solidFill>
            <a:schemeClr val="tx1"/>
          </a:solidFill>
          <a:latin typeface="+mn-lt"/>
          <a:ea typeface="+mn-ea"/>
          <a:cs typeface="+mn-cs"/>
        </a:defRPr>
      </a:lvl2pPr>
      <a:lvl3pPr marL="1280160" algn="r" defTabSz="1280160" rtl="1" eaLnBrk="1" latinLnBrk="0" hangingPunct="1">
        <a:defRPr sz="2500" kern="1200">
          <a:solidFill>
            <a:schemeClr val="tx1"/>
          </a:solidFill>
          <a:latin typeface="+mn-lt"/>
          <a:ea typeface="+mn-ea"/>
          <a:cs typeface="+mn-cs"/>
        </a:defRPr>
      </a:lvl3pPr>
      <a:lvl4pPr marL="1920240" algn="r" defTabSz="1280160" rtl="1" eaLnBrk="1" latinLnBrk="0" hangingPunct="1">
        <a:defRPr sz="2500" kern="1200">
          <a:solidFill>
            <a:schemeClr val="tx1"/>
          </a:solidFill>
          <a:latin typeface="+mn-lt"/>
          <a:ea typeface="+mn-ea"/>
          <a:cs typeface="+mn-cs"/>
        </a:defRPr>
      </a:lvl4pPr>
      <a:lvl5pPr marL="2560320" algn="r" defTabSz="1280160" rtl="1" eaLnBrk="1" latinLnBrk="0" hangingPunct="1">
        <a:defRPr sz="2500" kern="1200">
          <a:solidFill>
            <a:schemeClr val="tx1"/>
          </a:solidFill>
          <a:latin typeface="+mn-lt"/>
          <a:ea typeface="+mn-ea"/>
          <a:cs typeface="+mn-cs"/>
        </a:defRPr>
      </a:lvl5pPr>
      <a:lvl6pPr marL="3200400" algn="r" defTabSz="1280160" rtl="1" eaLnBrk="1" latinLnBrk="0" hangingPunct="1">
        <a:defRPr sz="2500" kern="1200">
          <a:solidFill>
            <a:schemeClr val="tx1"/>
          </a:solidFill>
          <a:latin typeface="+mn-lt"/>
          <a:ea typeface="+mn-ea"/>
          <a:cs typeface="+mn-cs"/>
        </a:defRPr>
      </a:lvl6pPr>
      <a:lvl7pPr marL="3840480" algn="r" defTabSz="1280160" rtl="1" eaLnBrk="1" latinLnBrk="0" hangingPunct="1">
        <a:defRPr sz="2500" kern="1200">
          <a:solidFill>
            <a:schemeClr val="tx1"/>
          </a:solidFill>
          <a:latin typeface="+mn-lt"/>
          <a:ea typeface="+mn-ea"/>
          <a:cs typeface="+mn-cs"/>
        </a:defRPr>
      </a:lvl7pPr>
      <a:lvl8pPr marL="4480560" algn="r" defTabSz="1280160" rtl="1" eaLnBrk="1" latinLnBrk="0" hangingPunct="1">
        <a:defRPr sz="2500" kern="1200">
          <a:solidFill>
            <a:schemeClr val="tx1"/>
          </a:solidFill>
          <a:latin typeface="+mn-lt"/>
          <a:ea typeface="+mn-ea"/>
          <a:cs typeface="+mn-cs"/>
        </a:defRPr>
      </a:lvl8pPr>
      <a:lvl9pPr marL="5120640" algn="r" defTabSz="1280160" rtl="1"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590" y="25050"/>
            <a:ext cx="10692109" cy="15120000"/>
          </a:xfrm>
          <a:prstGeom prst="rect">
            <a:avLst/>
          </a:prstGeom>
        </p:spPr>
      </p:pic>
      <p:sp>
        <p:nvSpPr>
          <p:cNvPr id="6" name="TextBox 5"/>
          <p:cNvSpPr txBox="1"/>
          <p:nvPr/>
        </p:nvSpPr>
        <p:spPr>
          <a:xfrm>
            <a:off x="373630" y="2733489"/>
            <a:ext cx="2344479" cy="307777"/>
          </a:xfrm>
          <a:prstGeom prst="rect">
            <a:avLst/>
          </a:prstGeom>
          <a:noFill/>
          <a:ln>
            <a:noFill/>
            <a:prstDash val="sysDot"/>
          </a:ln>
        </p:spPr>
        <p:txBody>
          <a:bodyPr wrap="square" rtlCol="1">
            <a:spAutoFit/>
          </a:bodyPr>
          <a:lstStyle/>
          <a:p>
            <a:r>
              <a:rPr lang="fa-IR" sz="1400" b="1" dirty="0" smtClean="0">
                <a:latin typeface="IRNazanin" panose="02000506000000020002" pitchFamily="2" charset="-78"/>
                <a:cs typeface="IRNazanin" panose="02000506000000020002" pitchFamily="2" charset="-78"/>
              </a:rPr>
              <a:t>آلودگی هوا</a:t>
            </a:r>
            <a:endParaRPr lang="fa-IR" sz="1400" b="1" dirty="0">
              <a:latin typeface="IRNazanin" panose="02000506000000020002" pitchFamily="2" charset="-78"/>
              <a:cs typeface="IRNazanin" panose="02000506000000020002" pitchFamily="2" charset="-78"/>
            </a:endParaRPr>
          </a:p>
        </p:txBody>
      </p:sp>
      <p:sp>
        <p:nvSpPr>
          <p:cNvPr id="8" name="TextBox 7"/>
          <p:cNvSpPr txBox="1"/>
          <p:nvPr/>
        </p:nvSpPr>
        <p:spPr>
          <a:xfrm>
            <a:off x="5291854" y="1808502"/>
            <a:ext cx="5326497" cy="2062103"/>
          </a:xfrm>
          <a:prstGeom prst="rect">
            <a:avLst/>
          </a:prstGeom>
          <a:noFill/>
        </p:spPr>
        <p:txBody>
          <a:bodyPr wrap="square" rtlCol="1">
            <a:spAutoFit/>
          </a:bodyPr>
          <a:lstStyle/>
          <a:p>
            <a:pPr algn="just"/>
            <a:r>
              <a:rPr lang="ar-SA" sz="1600" dirty="0">
                <a:solidFill>
                  <a:schemeClr val="bg1"/>
                </a:solidFill>
                <a:latin typeface="IRNazanin" panose="02000506000000020002" pitchFamily="2" charset="-78"/>
                <a:cs typeface="IRNazanin" panose="02000506000000020002" pitchFamily="2" charset="-78"/>
              </a:rPr>
              <a:t>با توجه به افزایش روزانه معضل آلودگی هوا و بروز مشکلات فراوان برای قشر های مختلف جامعه به خصوص مستعدین بیماری ، توجه جهان به سمت ایجاد بنای های معماری ای رفته است که بتواند درصد کمتری هوای آلوده وارد بنا کند.   با توجه به تحقیقات صورت گرفته مارمولک بدون ترشح ماده شیمیایی قابلیت چسبندگی به سطوح مختلف را دارد که این به دلیل اسپاتول های پنجه پای مارمولک است که با فرم قاشقی و نحوه قرارگیری باعث به وجود آمدن نیروی واندروالس و در نتیجه جذب ذرات میشود  و همچنین مواد بتومکس نیز در شرایط فعلی بهترین ، مقرون به صرفه ترین و مقاوم ترین مصالح در برابر باران های اسیدی و اثرات مخرب ناشی از آن می باشند . </a:t>
            </a:r>
            <a:endParaRPr lang="fa-IR" sz="1600" dirty="0">
              <a:solidFill>
                <a:schemeClr val="bg1"/>
              </a:solidFill>
              <a:latin typeface="IRNazanin" panose="02000506000000020002" pitchFamily="2" charset="-78"/>
              <a:cs typeface="IRNazanin" panose="02000506000000020002" pitchFamily="2" charset="-78"/>
            </a:endParaRPr>
          </a:p>
        </p:txBody>
      </p:sp>
      <p:sp>
        <p:nvSpPr>
          <p:cNvPr id="9" name="TextBox 8"/>
          <p:cNvSpPr txBox="1"/>
          <p:nvPr/>
        </p:nvSpPr>
        <p:spPr>
          <a:xfrm>
            <a:off x="1615100" y="3798723"/>
            <a:ext cx="8709830" cy="2160240"/>
          </a:xfrm>
          <a:prstGeom prst="rect">
            <a:avLst/>
          </a:prstGeom>
          <a:noFill/>
          <a:ln>
            <a:noFill/>
            <a:prstDash val="sysDot"/>
          </a:ln>
        </p:spPr>
        <p:txBody>
          <a:bodyPr wrap="square" rtlCol="1">
            <a:spAutoFit/>
          </a:bodyPr>
          <a:lstStyle/>
          <a:p>
            <a:endParaRPr lang="fa-IR" dirty="0"/>
          </a:p>
        </p:txBody>
      </p:sp>
      <p:sp>
        <p:nvSpPr>
          <p:cNvPr id="11" name="TextBox 10"/>
          <p:cNvSpPr txBox="1"/>
          <p:nvPr/>
        </p:nvSpPr>
        <p:spPr>
          <a:xfrm>
            <a:off x="2312015" y="4309132"/>
            <a:ext cx="8306336" cy="2062103"/>
          </a:xfrm>
          <a:prstGeom prst="rect">
            <a:avLst/>
          </a:prstGeom>
          <a:noFill/>
          <a:ln>
            <a:noFill/>
            <a:prstDash val="sysDot"/>
          </a:ln>
        </p:spPr>
        <p:txBody>
          <a:bodyPr wrap="square" rtlCol="1">
            <a:spAutoFit/>
          </a:bodyPr>
          <a:lstStyle/>
          <a:p>
            <a:pPr algn="just"/>
            <a:r>
              <a:rPr lang="ar-SA" sz="1600" dirty="0">
                <a:solidFill>
                  <a:schemeClr val="bg1"/>
                </a:solidFill>
                <a:latin typeface="IRNazanin" panose="02000506000000020002" pitchFamily="2" charset="-78"/>
                <a:cs typeface="IRNazanin" panose="02000506000000020002" pitchFamily="2" charset="-78"/>
              </a:rPr>
              <a:t>امروزه شهر ها و کشور های زیادی درگیر مشکل آلودگی هوا هستند</a:t>
            </a:r>
            <a:r>
              <a:rPr lang="en-US" sz="1600" dirty="0">
                <a:solidFill>
                  <a:schemeClr val="bg1"/>
                </a:solidFill>
                <a:latin typeface="IRNazanin" panose="02000506000000020002" pitchFamily="2" charset="-78"/>
                <a:cs typeface="IRNazanin" panose="02000506000000020002" pitchFamily="2" charset="-78"/>
              </a:rPr>
              <a:t>.</a:t>
            </a:r>
            <a:r>
              <a:rPr lang="ar-SA" sz="1600" dirty="0">
                <a:solidFill>
                  <a:schemeClr val="bg1"/>
                </a:solidFill>
                <a:latin typeface="IRNazanin" panose="02000506000000020002" pitchFamily="2" charset="-78"/>
                <a:cs typeface="IRNazanin" panose="02000506000000020002" pitchFamily="2" charset="-78"/>
              </a:rPr>
              <a:t> روند سریع توسعه شهرها چرخه حیات زیستی را بر هم زده و موجب بروز مشکلاتی ازجمله آلودگی هوا شده است. شهرهای غرب و جنوب ایران نیز چند سالی است با پدیده ریزگردها یا گردوغبار  روبه رو هستند . آلودگی هوا، از مهمترین عوامل موثر در بروز بیماریهای قلبی- عروقی و مرگومیر ناشی از آن است. . طی چند دهه اخیر مساله باران های اسیدی و گرمایش زمین و پیامدهای آن بر اکوسیستم و در نهایت انسان نیز مورد مطالعه و بحث دانشمندان قرار گرفته است</a:t>
            </a:r>
            <a:r>
              <a:rPr lang="en-US" sz="1600" dirty="0">
                <a:solidFill>
                  <a:schemeClr val="bg1"/>
                </a:solidFill>
                <a:latin typeface="IRNazanin" panose="02000506000000020002" pitchFamily="2" charset="-78"/>
                <a:cs typeface="IRNazanin" panose="02000506000000020002" pitchFamily="2" charset="-78"/>
              </a:rPr>
              <a:t> .</a:t>
            </a:r>
            <a:r>
              <a:rPr lang="ar-SA" sz="1600" dirty="0">
                <a:solidFill>
                  <a:schemeClr val="bg1"/>
                </a:solidFill>
                <a:latin typeface="IRNazanin" panose="02000506000000020002" pitchFamily="2" charset="-78"/>
                <a:cs typeface="IRNazanin" panose="02000506000000020002" pitchFamily="2" charset="-78"/>
              </a:rPr>
              <a:t> آلودگی هوا نه تنها بیماری های جسمی زیادی را در پی دارد با سلامت روان جامعه رابطه عکس و با اختلالات روانشناسی رابطه مستقیم </a:t>
            </a:r>
            <a:r>
              <a:rPr lang="ar-SA" sz="1600" dirty="0" smtClean="0">
                <a:solidFill>
                  <a:schemeClr val="bg1"/>
                </a:solidFill>
                <a:latin typeface="IRNazanin" panose="02000506000000020002" pitchFamily="2" charset="-78"/>
                <a:cs typeface="IRNazanin" panose="02000506000000020002" pitchFamily="2" charset="-78"/>
              </a:rPr>
              <a:t>دارد</a:t>
            </a:r>
            <a:r>
              <a:rPr lang="fa-IR" sz="1600" dirty="0" smtClean="0">
                <a:solidFill>
                  <a:schemeClr val="bg1"/>
                </a:solidFill>
                <a:latin typeface="IRNazanin" panose="02000506000000020002" pitchFamily="2" charset="-78"/>
                <a:cs typeface="IRNazanin" panose="02000506000000020002" pitchFamily="2" charset="-78"/>
              </a:rPr>
              <a:t> . </a:t>
            </a:r>
            <a:r>
              <a:rPr lang="ar-SA" sz="1600" dirty="0">
                <a:solidFill>
                  <a:schemeClr val="bg1"/>
                </a:solidFill>
                <a:latin typeface="IRNazanin" panose="02000506000000020002" pitchFamily="2" charset="-78"/>
                <a:cs typeface="IRNazanin" panose="02000506000000020002" pitchFamily="2" charset="-78"/>
              </a:rPr>
              <a:t>در کل اهمیت طراحی این مجتمع آن بوده است که با طراحی مکانی با حداقل میزان آلودگی از اثرات مخرب ناشی از آلودگی هوا بخصوص در مناطقی چون استان خوزستان کاسته شود و با استفاده از سبک های نوین و هوشمندانه از اثرات مخرب باران اسیدی که طبق پیش بینی علمی تا چند سال آینده در منطقه مد نظر به وقوع خواهد پیوست جلوگیری </a:t>
            </a:r>
            <a:r>
              <a:rPr lang="ar-SA" sz="1600" dirty="0" smtClean="0">
                <a:solidFill>
                  <a:schemeClr val="bg1"/>
                </a:solidFill>
                <a:latin typeface="IRNazanin" panose="02000506000000020002" pitchFamily="2" charset="-78"/>
                <a:cs typeface="IRNazanin" panose="02000506000000020002" pitchFamily="2" charset="-78"/>
              </a:rPr>
              <a:t>شود</a:t>
            </a:r>
            <a:r>
              <a:rPr lang="fa-IR" sz="1600" dirty="0" smtClean="0">
                <a:solidFill>
                  <a:schemeClr val="bg1"/>
                </a:solidFill>
                <a:latin typeface="IRNazanin" panose="02000506000000020002" pitchFamily="2" charset="-78"/>
                <a:cs typeface="IRNazanin" panose="02000506000000020002" pitchFamily="2" charset="-78"/>
              </a:rPr>
              <a:t>.</a:t>
            </a:r>
            <a:endParaRPr lang="fa-IR" sz="1600" dirty="0">
              <a:solidFill>
                <a:schemeClr val="bg1"/>
              </a:solidFill>
              <a:latin typeface="IRNazanin" panose="02000506000000020002" pitchFamily="2" charset="-78"/>
              <a:cs typeface="IRNazanin" panose="02000506000000020002" pitchFamily="2" charset="-78"/>
            </a:endParaRPr>
          </a:p>
        </p:txBody>
      </p:sp>
      <p:sp>
        <p:nvSpPr>
          <p:cNvPr id="12" name="TextBox 11"/>
          <p:cNvSpPr txBox="1"/>
          <p:nvPr/>
        </p:nvSpPr>
        <p:spPr>
          <a:xfrm>
            <a:off x="3969824" y="647330"/>
            <a:ext cx="5546185" cy="461665"/>
          </a:xfrm>
          <a:prstGeom prst="rect">
            <a:avLst/>
          </a:prstGeom>
          <a:noFill/>
          <a:ln>
            <a:noFill/>
            <a:prstDash val="sysDot"/>
          </a:ln>
        </p:spPr>
        <p:txBody>
          <a:bodyPr wrap="square" rtlCol="1">
            <a:spAutoFit/>
          </a:bodyPr>
          <a:lstStyle/>
          <a:p>
            <a:r>
              <a:rPr lang="fa-IR" sz="2400" b="1" dirty="0">
                <a:latin typeface="IRNazanin" panose="02000506000000020002" pitchFamily="2" charset="-78"/>
                <a:cs typeface="IRNazanin" panose="02000506000000020002" pitchFamily="2" charset="-78"/>
              </a:rPr>
              <a:t>طراحی مجتمع درمانی با رویکرد شهیق پاک</a:t>
            </a:r>
          </a:p>
        </p:txBody>
      </p:sp>
      <p:sp>
        <p:nvSpPr>
          <p:cNvPr id="13" name="TextBox 12"/>
          <p:cNvSpPr txBox="1"/>
          <p:nvPr/>
        </p:nvSpPr>
        <p:spPr>
          <a:xfrm>
            <a:off x="622454" y="587060"/>
            <a:ext cx="2415471" cy="615553"/>
          </a:xfrm>
          <a:prstGeom prst="rect">
            <a:avLst/>
          </a:prstGeom>
          <a:noFill/>
          <a:ln>
            <a:noFill/>
            <a:prstDash val="sysDot"/>
          </a:ln>
        </p:spPr>
        <p:txBody>
          <a:bodyPr wrap="square" rtlCol="1">
            <a:spAutoFit/>
          </a:bodyPr>
          <a:lstStyle/>
          <a:p>
            <a:r>
              <a:rPr lang="fa-IR" sz="1700" b="1" dirty="0" smtClean="0">
                <a:latin typeface="IRNazanin" panose="02000506000000020002" pitchFamily="2" charset="-78"/>
                <a:cs typeface="IRNazanin" panose="02000506000000020002" pitchFamily="2" charset="-78"/>
              </a:rPr>
              <a:t>ملیکا برکئی</a:t>
            </a:r>
          </a:p>
          <a:p>
            <a:r>
              <a:rPr lang="fa-IR" sz="1700" b="1" dirty="0" smtClean="0">
                <a:latin typeface="IRNazanin" panose="02000506000000020002" pitchFamily="2" charset="-78"/>
                <a:cs typeface="IRNazanin" panose="02000506000000020002" pitchFamily="2" charset="-78"/>
              </a:rPr>
              <a:t>هوبان سادات نوزادی – رزا فرجی</a:t>
            </a:r>
            <a:endParaRPr lang="fa-IR" sz="1700" b="1" dirty="0">
              <a:latin typeface="IRNazanin" panose="02000506000000020002" pitchFamily="2" charset="-78"/>
              <a:cs typeface="IRNazanin" panose="02000506000000020002" pitchFamily="2" charset="-78"/>
            </a:endParaRPr>
          </a:p>
        </p:txBody>
      </p:sp>
      <p:sp>
        <p:nvSpPr>
          <p:cNvPr id="14" name="TextBox 13"/>
          <p:cNvSpPr txBox="1"/>
          <p:nvPr/>
        </p:nvSpPr>
        <p:spPr>
          <a:xfrm>
            <a:off x="395643" y="1529306"/>
            <a:ext cx="2322466" cy="338554"/>
          </a:xfrm>
          <a:prstGeom prst="rect">
            <a:avLst/>
          </a:prstGeom>
          <a:noFill/>
          <a:ln>
            <a:noFill/>
            <a:prstDash val="sysDot"/>
          </a:ln>
        </p:spPr>
        <p:txBody>
          <a:bodyPr wrap="square" rtlCol="1">
            <a:spAutoFit/>
          </a:bodyPr>
          <a:lstStyle/>
          <a:p>
            <a:r>
              <a:rPr lang="fa-IR" sz="1600" b="1" dirty="0" smtClean="0">
                <a:latin typeface="IRNazanin" panose="02000506000000020002" pitchFamily="2" charset="-78"/>
                <a:cs typeface="IRNazanin" panose="02000506000000020002" pitchFamily="2" charset="-78"/>
              </a:rPr>
              <a:t>باران اسیدی</a:t>
            </a:r>
            <a:endParaRPr lang="fa-IR" sz="1600" b="1" dirty="0">
              <a:latin typeface="IRNazanin" panose="02000506000000020002" pitchFamily="2" charset="-78"/>
              <a:cs typeface="IRNazanin" panose="02000506000000020002" pitchFamily="2" charset="-78"/>
            </a:endParaRPr>
          </a:p>
        </p:txBody>
      </p:sp>
      <p:sp>
        <p:nvSpPr>
          <p:cNvPr id="15" name="TextBox 14"/>
          <p:cNvSpPr txBox="1"/>
          <p:nvPr/>
        </p:nvSpPr>
        <p:spPr>
          <a:xfrm>
            <a:off x="373630" y="2116633"/>
            <a:ext cx="2344479" cy="307777"/>
          </a:xfrm>
          <a:prstGeom prst="rect">
            <a:avLst/>
          </a:prstGeom>
          <a:noFill/>
          <a:ln>
            <a:noFill/>
            <a:prstDash val="sysDot"/>
          </a:ln>
        </p:spPr>
        <p:txBody>
          <a:bodyPr wrap="square" rtlCol="1">
            <a:spAutoFit/>
          </a:bodyPr>
          <a:lstStyle/>
          <a:p>
            <a:r>
              <a:rPr lang="fa-IR" sz="1400" b="1" dirty="0" smtClean="0">
                <a:latin typeface="IRNazanin" panose="02000506000000020002" pitchFamily="2" charset="-78"/>
                <a:cs typeface="IRNazanin" panose="02000506000000020002" pitchFamily="2" charset="-78"/>
              </a:rPr>
              <a:t>پرز پای مارمولک</a:t>
            </a:r>
            <a:endParaRPr lang="fa-IR" sz="1400" b="1" dirty="0">
              <a:latin typeface="IRNazanin" panose="02000506000000020002" pitchFamily="2" charset="-78"/>
              <a:cs typeface="IRNazanin" panose="02000506000000020002" pitchFamily="2" charset="-78"/>
            </a:endParaRPr>
          </a:p>
        </p:txBody>
      </p:sp>
      <p:sp>
        <p:nvSpPr>
          <p:cNvPr id="16" name="TextBox 15"/>
          <p:cNvSpPr txBox="1"/>
          <p:nvPr/>
        </p:nvSpPr>
        <p:spPr>
          <a:xfrm>
            <a:off x="622454" y="6785890"/>
            <a:ext cx="4669400" cy="3600400"/>
          </a:xfrm>
          <a:prstGeom prst="rect">
            <a:avLst/>
          </a:prstGeom>
          <a:noFill/>
          <a:ln>
            <a:noFill/>
            <a:prstDash val="sysDot"/>
          </a:ln>
        </p:spPr>
        <p:txBody>
          <a:bodyPr wrap="square" rtlCol="1">
            <a:spAutoFit/>
          </a:bodyPr>
          <a:lstStyle/>
          <a:p>
            <a:endParaRPr lang="fa-IR" dirty="0"/>
          </a:p>
        </p:txBody>
      </p:sp>
      <p:sp>
        <p:nvSpPr>
          <p:cNvPr id="17" name="TextBox 16"/>
          <p:cNvSpPr txBox="1"/>
          <p:nvPr/>
        </p:nvSpPr>
        <p:spPr>
          <a:xfrm>
            <a:off x="157607" y="6605463"/>
            <a:ext cx="5178528" cy="4016484"/>
          </a:xfrm>
          <a:prstGeom prst="rect">
            <a:avLst/>
          </a:prstGeom>
          <a:noFill/>
          <a:ln>
            <a:noFill/>
            <a:prstDash val="sysDot"/>
          </a:ln>
        </p:spPr>
        <p:txBody>
          <a:bodyPr wrap="square" rtlCol="1">
            <a:spAutoFit/>
          </a:bodyPr>
          <a:lstStyle/>
          <a:p>
            <a:pPr algn="just"/>
            <a:r>
              <a:rPr lang="fa-IR" sz="1700" dirty="0">
                <a:solidFill>
                  <a:schemeClr val="bg1"/>
                </a:solidFill>
                <a:latin typeface="IRNazanin" panose="02000506000000020002" pitchFamily="2" charset="-78"/>
                <a:cs typeface="IRNazanin" panose="02000506000000020002" pitchFamily="2" charset="-78"/>
              </a:rPr>
              <a:t>پس از یادگیری مبانی معماری در زمینه معماری زیست بنا و انواع معماری های مورد استفاده و کاربردی در جوامع امروز و روش های صحیح انجام پژوهش به یافتن مشکلات موجود در قسمت های مختلف جامعه پرسش هایی طرح کردیم. یکی از پر رنگ ترین و تاثیرگذار ترین این معضلاب مبحث آلودگی هوا در شهر ها بزرگ ، کلان شهر ها  و مراکز استان کشور عزیزمان بود . سپس پرسش هایی درباره چگونگی گسترش آلودگی هوا و نحوه جلوگیری و مقابله با آن مطرح شد و با بررسی مصالح و عوامل موجود در طبیعت و ادقام آنها به نتیجه مطلوب برای جلوگیری از گسترش هرچه بیشتر این معضل پرداختیم </a:t>
            </a:r>
            <a:r>
              <a:rPr lang="fa-IR" sz="1700" dirty="0" smtClean="0">
                <a:solidFill>
                  <a:schemeClr val="bg1"/>
                </a:solidFill>
                <a:latin typeface="IRNazanin" panose="02000506000000020002" pitchFamily="2" charset="-78"/>
                <a:cs typeface="IRNazanin" panose="02000506000000020002" pitchFamily="2" charset="-78"/>
              </a:rPr>
              <a:t>.</a:t>
            </a:r>
            <a:r>
              <a:rPr lang="fa-IR" sz="1700" dirty="0">
                <a:solidFill>
                  <a:schemeClr val="bg1"/>
                </a:solidFill>
                <a:latin typeface="IRNazanin" panose="02000506000000020002" pitchFamily="2" charset="-78"/>
                <a:cs typeface="IRNazanin" panose="02000506000000020002" pitchFamily="2" charset="-78"/>
              </a:rPr>
              <a:t> درباره این معضلات فرضیه هایی نیز توسط گروه مطرح شد . مانند: آیا فرم پای مارمولک که به چسبندگی مارمولک به سطوح مختلف کمک میکند ؟ آیا به جذب گرد و غبار موجود در  هوا و تصویه هوا نیز کمک میکند؟ با استفاده از مقالات مدرج در سایت های معتبر و بررسی کتاب های و طرح های پیشین ارائه شده و رفع نواقص آنها به استدلال هایی مبنی بر آن رسیدیم که میتوان با استفاده از  فرم پرز پای مارمولک در داخل پنجره و نمای دو پوسته در برابر آلودگی هوا مقاومت کنیم و هوا را تصویه کنیم و به داخل خانه راه بدهیم . </a:t>
            </a:r>
          </a:p>
        </p:txBody>
      </p:sp>
      <p:sp>
        <p:nvSpPr>
          <p:cNvPr id="19" name="TextBox 18"/>
          <p:cNvSpPr txBox="1"/>
          <p:nvPr/>
        </p:nvSpPr>
        <p:spPr>
          <a:xfrm>
            <a:off x="445530" y="12726479"/>
            <a:ext cx="7889095" cy="1708160"/>
          </a:xfrm>
          <a:prstGeom prst="rect">
            <a:avLst/>
          </a:prstGeom>
          <a:noFill/>
          <a:ln>
            <a:noFill/>
            <a:prstDash val="sysDot"/>
          </a:ln>
        </p:spPr>
        <p:txBody>
          <a:bodyPr wrap="square" rtlCol="1">
            <a:spAutoFit/>
          </a:bodyPr>
          <a:lstStyle/>
          <a:p>
            <a:endParaRPr lang="fa-IR" sz="1500" dirty="0">
              <a:latin typeface="IRNazanin" panose="02000506000000020002" pitchFamily="2" charset="-78"/>
              <a:cs typeface="IRNazanin" panose="02000506000000020002" pitchFamily="2" charset="-78"/>
            </a:endParaRPr>
          </a:p>
          <a:p>
            <a:r>
              <a:rPr lang="en-US" sz="1500" dirty="0">
                <a:latin typeface="IRNazanin" panose="02000506000000020002" pitchFamily="2" charset="-78"/>
                <a:cs typeface="IRNazanin" panose="02000506000000020002" pitchFamily="2" charset="-78"/>
              </a:rPr>
              <a:t>[1]. J. m. </a:t>
            </a:r>
            <a:r>
              <a:rPr lang="en-US" sz="1500" dirty="0" err="1">
                <a:latin typeface="IRNazanin" panose="02000506000000020002" pitchFamily="2" charset="-78"/>
                <a:cs typeface="IRNazanin" panose="02000506000000020002" pitchFamily="2" charset="-78"/>
              </a:rPr>
              <a:t>Benyus</a:t>
            </a:r>
            <a:r>
              <a:rPr lang="en-US" sz="1500" dirty="0">
                <a:latin typeface="IRNazanin" panose="02000506000000020002" pitchFamily="2" charset="-78"/>
                <a:cs typeface="IRNazanin" panose="02000506000000020002" pitchFamily="2" charset="-78"/>
              </a:rPr>
              <a:t>, Innovation inspired by nature Biomimicry, J. ECOS, No 129, 2006.</a:t>
            </a:r>
          </a:p>
          <a:p>
            <a:r>
              <a:rPr lang="fi-FI" sz="1500" dirty="0">
                <a:latin typeface="IRNazanin" panose="02000506000000020002" pitchFamily="2" charset="-78"/>
                <a:cs typeface="IRNazanin" panose="02000506000000020002" pitchFamily="2" charset="-78"/>
              </a:rPr>
              <a:t>[2]. A. Lakhtakia, R. J. Martin-Palma, Engineered Biomimicry, Elsevier, 2013, p291</a:t>
            </a:r>
          </a:p>
          <a:p>
            <a:r>
              <a:rPr lang="en-US" sz="1500" dirty="0">
                <a:latin typeface="IRNazanin" panose="02000506000000020002" pitchFamily="2" charset="-78"/>
                <a:cs typeface="IRNazanin" panose="02000506000000020002" pitchFamily="2" charset="-78"/>
              </a:rPr>
              <a:t>[3]. L. Jiang, L. Feng, Bioinspired Intelligent Nanostructured Interfacial Materials, 2010.</a:t>
            </a:r>
          </a:p>
          <a:p>
            <a:r>
              <a:rPr lang="fa-IR" sz="1500" dirty="0" smtClean="0">
                <a:latin typeface="IRNazanin" panose="02000506000000020002" pitchFamily="2" charset="-78"/>
                <a:cs typeface="IRNazanin" panose="02000506000000020002" pitchFamily="2" charset="-78"/>
              </a:rPr>
              <a:t>-</a:t>
            </a:r>
            <a:r>
              <a:rPr lang="fa-IR" sz="1500" dirty="0">
                <a:latin typeface="IRNazanin" panose="02000506000000020002" pitchFamily="2" charset="-78"/>
                <a:cs typeface="IRNazanin" panose="02000506000000020002" pitchFamily="2" charset="-78"/>
              </a:rPr>
              <a:t>1 حیدری-علی اکبر- بررسی وجوه مختلف معنای مکان از دید معماران و غیر معماران-باغ نظر-</a:t>
            </a:r>
          </a:p>
          <a:p>
            <a:r>
              <a:rPr lang="fa-IR" sz="1500" dirty="0">
                <a:latin typeface="IRNazanin" panose="02000506000000020002" pitchFamily="2" charset="-78"/>
                <a:cs typeface="IRNazanin" panose="02000506000000020002" pitchFamily="2" charset="-78"/>
              </a:rPr>
              <a:t>-39/10/11 ص 2</a:t>
            </a:r>
          </a:p>
          <a:p>
            <a:r>
              <a:rPr lang="fa-IR" sz="1500" dirty="0">
                <a:latin typeface="IRNazanin" panose="02000506000000020002" pitchFamily="2" charset="-78"/>
                <a:cs typeface="IRNazanin" panose="02000506000000020002" pitchFamily="2" charset="-78"/>
              </a:rPr>
              <a:t>39/11/ -4 یوسفی-حسین-منظور از نمای دو پوسته چیست- </a:t>
            </a:r>
            <a:endParaRPr lang="en-US" sz="1500" dirty="0">
              <a:latin typeface="IRNazanin" panose="02000506000000020002" pitchFamily="2" charset="-78"/>
              <a:cs typeface="IRNazanin" panose="02000506000000020002" pitchFamily="2" charset="-78"/>
            </a:endParaRPr>
          </a:p>
        </p:txBody>
      </p:sp>
      <p:sp>
        <p:nvSpPr>
          <p:cNvPr id="20" name="TextBox 19"/>
          <p:cNvSpPr txBox="1"/>
          <p:nvPr/>
        </p:nvSpPr>
        <p:spPr>
          <a:xfrm>
            <a:off x="157607" y="10887596"/>
            <a:ext cx="8424935" cy="1923604"/>
          </a:xfrm>
          <a:prstGeom prst="rect">
            <a:avLst/>
          </a:prstGeom>
          <a:noFill/>
          <a:ln>
            <a:noFill/>
            <a:prstDash val="sysDot"/>
          </a:ln>
        </p:spPr>
        <p:txBody>
          <a:bodyPr wrap="square" rtlCol="1">
            <a:spAutoFit/>
          </a:bodyPr>
          <a:lstStyle/>
          <a:p>
            <a:pPr algn="just"/>
            <a:r>
              <a:rPr lang="fa-IR" sz="1700" dirty="0" smtClean="0">
                <a:latin typeface="IRNazanin" panose="02000506000000020002" pitchFamily="2" charset="-78"/>
                <a:cs typeface="IRNazanin" panose="02000506000000020002" pitchFamily="2" charset="-78"/>
              </a:rPr>
              <a:t>با </a:t>
            </a:r>
            <a:r>
              <a:rPr lang="fa-IR" sz="1700" dirty="0">
                <a:latin typeface="IRNazanin" panose="02000506000000020002" pitchFamily="2" charset="-78"/>
                <a:cs typeface="IRNazanin" panose="02000506000000020002" pitchFamily="2" charset="-78"/>
              </a:rPr>
              <a:t>بهره گیری از فرم اسپاتول های پای مارمولک و قرار دادن آنها بر روی هم نما دو پوسته و هم درز های ورودی پنجره ساختمان میتوان سیستم تصفیه هوا و کاهش حداکثری آلودگی هوا را در شهر های آلوده کشور اجرا کرد</a:t>
            </a:r>
            <a:r>
              <a:rPr lang="en-US" sz="1700" dirty="0">
                <a:latin typeface="IRNazanin" panose="02000506000000020002" pitchFamily="2" charset="-78"/>
                <a:cs typeface="IRNazanin" panose="02000506000000020002" pitchFamily="2" charset="-78"/>
              </a:rPr>
              <a:t>.</a:t>
            </a:r>
            <a:r>
              <a:rPr lang="fa-IR" sz="1700" dirty="0">
                <a:latin typeface="IRNazanin" panose="02000506000000020002" pitchFamily="2" charset="-78"/>
                <a:cs typeface="IRNazanin" panose="02000506000000020002" pitchFamily="2" charset="-78"/>
              </a:rPr>
              <a:t> همچنین بهره گیری از مواد بتومکس در نمای ساختمان میتواند موجب کاهش اثرات مخرب ناشی از باران اسیدی شود و عمر ساختمان را به طرز چشم گیری افزایش دهد . تعبیه باتری های مذکور نیز از اهمیت چندانی برخوردار میباشد و موجب تامین الکتریسیته ساختمان در شرایط قعطی برق میشود .  از آنجا که اسپاتول های پای مارمولک شباهت زیادی با پرز پای آبدزدک دارد میتوان نتیجه گرفت که درزگیر مارمولکی توانایی شست و شو و آب گریزی دارد و قابل استفاده چندین باره است.</a:t>
            </a:r>
            <a:endParaRPr lang="en-US" sz="1700" dirty="0">
              <a:latin typeface="IRNazanin" panose="02000506000000020002" pitchFamily="2" charset="-78"/>
              <a:cs typeface="IRNazanin" panose="02000506000000020002" pitchFamily="2" charset="-78"/>
            </a:endParaRPr>
          </a:p>
          <a:p>
            <a:pPr algn="just"/>
            <a:r>
              <a:rPr lang="fa-IR" sz="1700" dirty="0">
                <a:latin typeface="IRNazanin" panose="02000506000000020002" pitchFamily="2" charset="-78"/>
                <a:cs typeface="IRNazanin" panose="02000506000000020002" pitchFamily="2" charset="-78"/>
              </a:rPr>
              <a:t> </a:t>
            </a:r>
            <a:endParaRPr lang="en-US" sz="1700" dirty="0">
              <a:latin typeface="IRNazanin" panose="02000506000000020002" pitchFamily="2" charset="-78"/>
              <a:cs typeface="IRNazanin" panose="02000506000000020002" pitchFamily="2" charset="-78"/>
            </a:endParaRPr>
          </a:p>
        </p:txBody>
      </p:sp>
      <p:sp>
        <p:nvSpPr>
          <p:cNvPr id="2" name="TextBox 1"/>
          <p:cNvSpPr txBox="1"/>
          <p:nvPr/>
        </p:nvSpPr>
        <p:spPr>
          <a:xfrm>
            <a:off x="6075604" y="7204166"/>
            <a:ext cx="4465703" cy="3139321"/>
          </a:xfrm>
          <a:prstGeom prst="rect">
            <a:avLst/>
          </a:prstGeom>
          <a:noFill/>
        </p:spPr>
        <p:txBody>
          <a:bodyPr wrap="square" rtlCol="0">
            <a:spAutoFit/>
          </a:bodyPr>
          <a:lstStyle/>
          <a:p>
            <a:pPr algn="just"/>
            <a:r>
              <a:rPr lang="fa-IR" sz="1800" dirty="0">
                <a:solidFill>
                  <a:schemeClr val="bg1"/>
                </a:solidFill>
                <a:latin typeface="IRNazanin" panose="02000506000000020002" pitchFamily="2" charset="-78"/>
                <a:cs typeface="IRNazanin" panose="02000506000000020002" pitchFamily="2" charset="-78"/>
              </a:rPr>
              <a:t>طبق نتایج بدست آمده و تحقیقات صورت گرفته پای مارمولک حاوی اسپاتول هایی میباشد که در کنار هم قرار گرفتن آنها باعث ایجاد نیروی واندروالس میشود و در نتیجه ذرات موجود در هوای اطراف را جذب میکند . این همان دلیل چسپندگی مارمولک به سطوح میباشد </a:t>
            </a:r>
            <a:r>
              <a:rPr lang="en-US" sz="1800" dirty="0">
                <a:solidFill>
                  <a:schemeClr val="bg1"/>
                </a:solidFill>
                <a:latin typeface="IRNazanin" panose="02000506000000020002" pitchFamily="2" charset="-78"/>
                <a:cs typeface="IRNazanin" panose="02000506000000020002" pitchFamily="2" charset="-78"/>
              </a:rPr>
              <a:t>.</a:t>
            </a:r>
            <a:r>
              <a:rPr lang="fa-IR" sz="1800" dirty="0">
                <a:solidFill>
                  <a:schemeClr val="bg1"/>
                </a:solidFill>
                <a:latin typeface="IRNazanin" panose="02000506000000020002" pitchFamily="2" charset="-78"/>
                <a:cs typeface="IRNazanin" panose="02000506000000020002" pitchFamily="2" charset="-78"/>
              </a:rPr>
              <a:t> پس با بهره گیری از فرم اسپاتول های پای مارمولک و قرار دادن آنها بر روی هم نما دو پوسته و هم درز های ورودی پنجره ساختمان میتوان سیستم تصفیه هوا و کاهش حداکثری آلودگی هوا را در شهر های آلوده کشور اجرا کرد</a:t>
            </a:r>
            <a:r>
              <a:rPr lang="en-US" sz="1800" dirty="0">
                <a:solidFill>
                  <a:schemeClr val="bg1"/>
                </a:solidFill>
                <a:latin typeface="IRNazanin" panose="02000506000000020002" pitchFamily="2" charset="-78"/>
                <a:cs typeface="IRNazanin" panose="02000506000000020002" pitchFamily="2" charset="-78"/>
              </a:rPr>
              <a:t>.</a:t>
            </a:r>
            <a:r>
              <a:rPr lang="fa-IR" sz="1800" dirty="0">
                <a:solidFill>
                  <a:schemeClr val="bg1"/>
                </a:solidFill>
                <a:latin typeface="IRNazanin" panose="02000506000000020002" pitchFamily="2" charset="-78"/>
                <a:cs typeface="IRNazanin" panose="02000506000000020002" pitchFamily="2" charset="-78"/>
              </a:rPr>
              <a:t> همچنین بهره گیری از مواد بتومکس در نمای ساختمان میتواند موجب کاهش اثرات مخرب ناشی از باران اسیدی شود و عمر ساختمان را به طرز چشم گیری افزایش دهد </a:t>
            </a:r>
            <a:endParaRPr lang="en-US" sz="1800" dirty="0">
              <a:solidFill>
                <a:schemeClr val="bg1"/>
              </a:solidFill>
              <a:latin typeface="IRNazanin" panose="02000506000000020002" pitchFamily="2" charset="-78"/>
              <a:cs typeface="IRNazanin" panose="02000506000000020002" pitchFamily="2" charset="-78"/>
            </a:endParaRP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t="9880" b="25946"/>
          <a:stretch/>
        </p:blipFill>
        <p:spPr>
          <a:xfrm>
            <a:off x="220889" y="4681742"/>
            <a:ext cx="1797705" cy="1440161"/>
          </a:xfrm>
          <a:prstGeom prst="rect">
            <a:avLst/>
          </a:prstGeom>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b="7305"/>
          <a:stretch/>
        </p:blipFill>
        <p:spPr>
          <a:xfrm>
            <a:off x="263950" y="3223704"/>
            <a:ext cx="1797705" cy="1318292"/>
          </a:xfrm>
          <a:prstGeom prst="rect">
            <a:avLst/>
          </a:prstGeom>
        </p:spPr>
      </p:pic>
    </p:spTree>
    <p:extLst>
      <p:ext uri="{BB962C8B-B14F-4D97-AF65-F5344CB8AC3E}">
        <p14:creationId xmlns:p14="http://schemas.microsoft.com/office/powerpoint/2010/main" val="1174664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901</Words>
  <Application>Microsoft Office PowerPoint</Application>
  <PresentationFormat>A3 Paper (297x420 mm)</PresentationFormat>
  <Paragraphs>19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IRNazanin</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zahara karimian</dc:creator>
  <cp:lastModifiedBy>F</cp:lastModifiedBy>
  <cp:revision>24</cp:revision>
  <dcterms:created xsi:type="dcterms:W3CDTF">2022-03-02T04:39:25Z</dcterms:created>
  <dcterms:modified xsi:type="dcterms:W3CDTF">2022-04-20T09:31:27Z</dcterms:modified>
</cp:coreProperties>
</file>